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31" d="100"/>
          <a:sy n="31" d="100"/>
        </p:scale>
        <p:origin x="1306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7FAA8-E1CD-4F08-8812-7BADE9019ACF}" type="datetimeFigureOut">
              <a:rPr lang="en-AU" smtClean="0"/>
              <a:t>13/08/2019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2F488-FC98-4BD8-82AF-B2439B7DB7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3866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DCE1-DB39-984D-9356-ABAB237460D5}" type="datetimeFigureOut">
              <a:rPr lang="en-US" smtClean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E492-F61F-804C-B9E7-E5FE0156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DCE1-DB39-984D-9356-ABAB237460D5}" type="datetimeFigureOut">
              <a:rPr lang="en-US" smtClean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E492-F61F-804C-B9E7-E5FE0156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DCE1-DB39-984D-9356-ABAB237460D5}" type="datetimeFigureOut">
              <a:rPr lang="en-US" smtClean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E492-F61F-804C-B9E7-E5FE0156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DCE1-DB39-984D-9356-ABAB237460D5}" type="datetimeFigureOut">
              <a:rPr lang="en-US" smtClean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E492-F61F-804C-B9E7-E5FE0156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DCE1-DB39-984D-9356-ABAB237460D5}" type="datetimeFigureOut">
              <a:rPr lang="en-US" smtClean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E492-F61F-804C-B9E7-E5FE0156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DCE1-DB39-984D-9356-ABAB237460D5}" type="datetimeFigureOut">
              <a:rPr lang="en-US" smtClean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E492-F61F-804C-B9E7-E5FE0156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DCE1-DB39-984D-9356-ABAB237460D5}" type="datetimeFigureOut">
              <a:rPr lang="en-US" smtClean="0"/>
              <a:pPr/>
              <a:t>8/13/2019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E492-F61F-804C-B9E7-E5FE0156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DCE1-DB39-984D-9356-ABAB237460D5}" type="datetimeFigureOut">
              <a:rPr lang="en-US" smtClean="0"/>
              <a:pPr/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E492-F61F-804C-B9E7-E5FE0156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DCE1-DB39-984D-9356-ABAB237460D5}" type="datetimeFigureOut">
              <a:rPr lang="en-US" smtClean="0"/>
              <a:pPr/>
              <a:t>8/13/2019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E492-F61F-804C-B9E7-E5FE0156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DCE1-DB39-984D-9356-ABAB237460D5}" type="datetimeFigureOut">
              <a:rPr lang="en-US" smtClean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E492-F61F-804C-B9E7-E5FE0156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DCE1-DB39-984D-9356-ABAB237460D5}" type="datetimeFigureOut">
              <a:rPr lang="en-US" smtClean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E492-F61F-804C-B9E7-E5FE0156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DCE1-DB39-984D-9356-ABAB237460D5}" type="datetimeFigureOut">
              <a:rPr lang="en-US" smtClean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E492-F61F-804C-B9E7-E5FE0156C8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130425"/>
            <a:ext cx="7272808" cy="1755775"/>
          </a:xfrm>
        </p:spPr>
        <p:txBody>
          <a:bodyPr/>
          <a:lstStyle/>
          <a:p>
            <a:r>
              <a:rPr lang="en-AU" cap="small" dirty="0"/>
              <a:t>Links to the general capabilities in the Australian Curriculum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467672"/>
            <a:ext cx="2808312" cy="553616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en-AU" sz="900" b="1" dirty="0">
                <a:solidFill>
                  <a:schemeClr val="tx1"/>
                </a:solidFill>
                <a:latin typeface="Arial"/>
                <a:ea typeface="Cambria"/>
                <a:cs typeface="Times New Roman"/>
              </a:rPr>
              <a:t>Core units: Key understandings Years 5</a:t>
            </a:r>
            <a:r>
              <a:rPr lang="en-AU" sz="900" b="1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–6</a:t>
            </a:r>
            <a:endParaRPr lang="en-AU" sz="900" b="1" dirty="0">
              <a:solidFill>
                <a:schemeClr val="tx1"/>
              </a:solidFill>
              <a:latin typeface="Arial"/>
              <a:ea typeface="Cambria"/>
              <a:cs typeface="Times New Roman"/>
            </a:endParaRPr>
          </a:p>
          <a:p>
            <a:pPr algn="l">
              <a:spcAft>
                <a:spcPts val="0"/>
              </a:spcAft>
            </a:pPr>
            <a:r>
              <a:rPr lang="en-AU" sz="900" b="1" dirty="0">
                <a:solidFill>
                  <a:schemeClr val="tx1"/>
                </a:solidFill>
                <a:latin typeface="Arial"/>
                <a:ea typeface="Cambria"/>
                <a:cs typeface="Times New Roman"/>
              </a:rPr>
              <a:t>Illustration 1: Pointers to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154976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Intercultural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632848" cy="4525963"/>
          </a:xfrm>
        </p:spPr>
        <p:txBody>
          <a:bodyPr/>
          <a:lstStyle/>
          <a:p>
            <a:r>
              <a:rPr lang="en-US" dirty="0"/>
              <a:t>Students need to value their own culture and those of others</a:t>
            </a:r>
          </a:p>
          <a:p>
            <a:r>
              <a:rPr lang="en-US" dirty="0"/>
              <a:t>Geography challenges stereotyped views of other places and peoples</a:t>
            </a:r>
          </a:p>
          <a:p>
            <a:r>
              <a:rPr lang="en-US" dirty="0"/>
              <a:t>Studies of other places leads to recognition of similarities and differences of cultures and beliefs, and the validity of these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344816" cy="4104456"/>
          </a:xfrm>
        </p:spPr>
        <p:txBody>
          <a:bodyPr>
            <a:normAutofit/>
          </a:bodyPr>
          <a:lstStyle/>
          <a:p>
            <a:r>
              <a:rPr lang="en-AU" sz="4200" dirty="0"/>
              <a:t>How does geography contribute to the general capabilities in the Australian Curriculum? </a:t>
            </a:r>
            <a:br>
              <a:rPr lang="en-AU" sz="4200" dirty="0"/>
            </a:br>
            <a:br>
              <a:rPr lang="en-AU" sz="4200" dirty="0"/>
            </a:br>
            <a:r>
              <a:rPr lang="en-AU" sz="4200" dirty="0"/>
              <a:t>How can primary teachers support the linkages? </a:t>
            </a:r>
            <a:endParaRPr lang="en-US" sz="4200" cap="smal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554162"/>
          </a:xfrm>
        </p:spPr>
        <p:txBody>
          <a:bodyPr>
            <a:normAutofit/>
          </a:bodyPr>
          <a:lstStyle/>
          <a:p>
            <a:r>
              <a:rPr lang="en-US" sz="4200" dirty="0"/>
              <a:t>General capabilities in</a:t>
            </a:r>
            <a:br>
              <a:rPr lang="en-US" sz="4200" dirty="0"/>
            </a:br>
            <a:r>
              <a:rPr lang="en-US" sz="4200" dirty="0"/>
              <a:t>the Australian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09800"/>
            <a:ext cx="7560840" cy="39163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Literacy</a:t>
            </a:r>
            <a:endParaRPr lang="en-AU" dirty="0"/>
          </a:p>
          <a:p>
            <a:pPr lvl="0"/>
            <a:r>
              <a:rPr lang="en-US" dirty="0"/>
              <a:t>Numeracy</a:t>
            </a:r>
            <a:endParaRPr lang="en-AU" dirty="0"/>
          </a:p>
          <a:p>
            <a:pPr lvl="0"/>
            <a:r>
              <a:rPr lang="en-US" dirty="0"/>
              <a:t>Competence in ICT</a:t>
            </a:r>
            <a:endParaRPr lang="en-AU" dirty="0"/>
          </a:p>
          <a:p>
            <a:pPr lvl="0"/>
            <a:r>
              <a:rPr lang="en-US" dirty="0"/>
              <a:t>Critical and creative thinking</a:t>
            </a:r>
            <a:endParaRPr lang="en-AU" dirty="0"/>
          </a:p>
          <a:p>
            <a:pPr lvl="0"/>
            <a:r>
              <a:rPr lang="en-US" dirty="0"/>
              <a:t>Ethical behaviour</a:t>
            </a:r>
            <a:endParaRPr lang="en-AU" dirty="0"/>
          </a:p>
          <a:p>
            <a:pPr lvl="0"/>
            <a:r>
              <a:rPr lang="en-US" dirty="0"/>
              <a:t>Personal and social competence</a:t>
            </a:r>
            <a:endParaRPr lang="en-AU" dirty="0"/>
          </a:p>
          <a:p>
            <a:pPr lvl="0"/>
            <a:r>
              <a:rPr lang="en-US" dirty="0"/>
              <a:t>Intercultural understanding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632848" cy="4525963"/>
          </a:xfrm>
        </p:spPr>
        <p:txBody>
          <a:bodyPr/>
          <a:lstStyle/>
          <a:p>
            <a:r>
              <a:rPr lang="en-US" dirty="0"/>
              <a:t>Listening, viewing, reading, writing, speaking are all developed throughout geography</a:t>
            </a:r>
          </a:p>
          <a:p>
            <a:r>
              <a:rPr lang="en-US" dirty="0"/>
              <a:t>Students create print, visual and digital materials and evaluate them</a:t>
            </a:r>
          </a:p>
          <a:p>
            <a:r>
              <a:rPr lang="en-US" dirty="0"/>
              <a:t>Maps, diagrams, photographs and images are interpreted and explained in words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Numeracy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488832" cy="4525963"/>
          </a:xfrm>
        </p:spPr>
        <p:txBody>
          <a:bodyPr/>
          <a:lstStyle/>
          <a:p>
            <a:r>
              <a:rPr lang="en-US" dirty="0"/>
              <a:t>Counting and measuring in fieldwork</a:t>
            </a:r>
          </a:p>
          <a:p>
            <a:r>
              <a:rPr lang="en-US" dirty="0"/>
              <a:t>Reading instruments (weather, GPS)</a:t>
            </a:r>
          </a:p>
          <a:p>
            <a:r>
              <a:rPr lang="en-US" dirty="0"/>
              <a:t>Constructing and interpreting tables and graphs</a:t>
            </a:r>
          </a:p>
          <a:p>
            <a:r>
              <a:rPr lang="en-US" dirty="0"/>
              <a:t>Calculating and interpreting statistics</a:t>
            </a:r>
          </a:p>
          <a:p>
            <a:r>
              <a:rPr lang="en-US" dirty="0"/>
              <a:t>Map scales, grids, distance, area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Competence in 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632848" cy="4525963"/>
          </a:xfrm>
        </p:spPr>
        <p:txBody>
          <a:bodyPr/>
          <a:lstStyle/>
          <a:p>
            <a:r>
              <a:rPr lang="en-US" dirty="0"/>
              <a:t>Investigating, creating and communicating ideas and information using ICT</a:t>
            </a:r>
          </a:p>
          <a:p>
            <a:r>
              <a:rPr lang="en-US" dirty="0"/>
              <a:t>Exploring the effects of ICT on places, people’s jobs and lives</a:t>
            </a:r>
          </a:p>
          <a:p>
            <a:r>
              <a:rPr lang="en-US" dirty="0"/>
              <a:t>Understanding geographical changes caused by technology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Critical and creative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632848" cy="4525963"/>
          </a:xfrm>
        </p:spPr>
        <p:txBody>
          <a:bodyPr/>
          <a:lstStyle/>
          <a:p>
            <a:r>
              <a:rPr lang="en-US" dirty="0"/>
              <a:t>Thinking broadly and deeply, using reason and imagination</a:t>
            </a:r>
          </a:p>
          <a:p>
            <a:r>
              <a:rPr lang="en-US" dirty="0"/>
              <a:t>Testing explanations</a:t>
            </a:r>
          </a:p>
          <a:p>
            <a:r>
              <a:rPr lang="en-US" dirty="0"/>
              <a:t>Analysing arguments</a:t>
            </a:r>
          </a:p>
          <a:p>
            <a:r>
              <a:rPr lang="en-US" dirty="0"/>
              <a:t>Thinking about questions and issues without straightforward answers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Ethical behaviour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Students need to understand and act in accordance with ethical principles</a:t>
            </a:r>
          </a:p>
          <a:p>
            <a:r>
              <a:rPr lang="en-US" dirty="0"/>
              <a:t>Investigating geographical issues using the criteria of environmental sustainability, economic viability and social justice raises ethical questions</a:t>
            </a:r>
          </a:p>
          <a:p>
            <a:r>
              <a:rPr lang="en-US" dirty="0"/>
              <a:t>Students consider responsibilities to protect other forms of life in the environment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Personal and social competence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r>
              <a:rPr lang="en-US" dirty="0"/>
              <a:t>Understanding and managing their lives, work, relationships and learning</a:t>
            </a:r>
          </a:p>
          <a:p>
            <a:r>
              <a:rPr lang="en-US" dirty="0"/>
              <a:t>Inquiry based learning develops self-management</a:t>
            </a:r>
          </a:p>
          <a:p>
            <a:r>
              <a:rPr lang="en-US" dirty="0"/>
              <a:t>Working towards becoming independent learners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Links to the general capabilities in the Australian Curriculum</vt:lpstr>
      <vt:lpstr>How does geography contribute to the general capabilities in the Australian Curriculum?   How can primary teachers support the linkages? </vt:lpstr>
      <vt:lpstr>General capabilities in the Australian Curriculum</vt:lpstr>
      <vt:lpstr>Literacy</vt:lpstr>
      <vt:lpstr>Numeracy</vt:lpstr>
      <vt:lpstr>Competence in ICT</vt:lpstr>
      <vt:lpstr>Critical and creative thinking</vt:lpstr>
      <vt:lpstr>Ethical behaviour</vt:lpstr>
      <vt:lpstr>Personal and social competence</vt:lpstr>
      <vt:lpstr>Intercultural understanding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Geography develop General Capabilities?</dc:title>
  <dc:creator>John Butler</dc:creator>
  <cp:lastModifiedBy> </cp:lastModifiedBy>
  <cp:revision>13</cp:revision>
  <cp:lastPrinted>2013-02-06T01:43:49Z</cp:lastPrinted>
  <dcterms:created xsi:type="dcterms:W3CDTF">2012-11-17T23:40:26Z</dcterms:created>
  <dcterms:modified xsi:type="dcterms:W3CDTF">2019-08-13T09:32:08Z</dcterms:modified>
</cp:coreProperties>
</file>